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0" r:id="rId5"/>
    <p:sldId id="262" r:id="rId6"/>
    <p:sldId id="261" r:id="rId7"/>
    <p:sldId id="263" r:id="rId8"/>
    <p:sldId id="264" r:id="rId9"/>
    <p:sldId id="265" r:id="rId10"/>
    <p:sldId id="266" r:id="rId11"/>
    <p:sldId id="267" r:id="rId12"/>
    <p:sldId id="268" r:id="rId13"/>
    <p:sldId id="269" r:id="rId1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95" autoAdjust="0"/>
  </p:normalViewPr>
  <p:slideViewPr>
    <p:cSldViewPr snapToGrid="0">
      <p:cViewPr varScale="1">
        <p:scale>
          <a:sx n="77" d="100"/>
          <a:sy n="77" d="100"/>
        </p:scale>
        <p:origin x="91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EDF25-0988-4520-9AA3-A7FE30E48EE9}" type="datetimeFigureOut">
              <a:rPr lang="LID4096" smtClean="0"/>
              <a:t>12/19/2023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A488C-09ED-48D9-AA71-2C7789C4EDB4}" type="slidenum">
              <a:rPr lang="LID4096" smtClean="0"/>
              <a:t>‹#›</a:t>
            </a:fld>
            <a:endParaRPr lang="LID4096"/>
          </a:p>
        </p:txBody>
      </p:sp>
    </p:spTree>
    <p:extLst>
      <p:ext uri="{BB962C8B-B14F-4D97-AF65-F5344CB8AC3E}">
        <p14:creationId xmlns:p14="http://schemas.microsoft.com/office/powerpoint/2010/main" val="567039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Modularity and Reusability</a:t>
            </a:r>
            <a:r>
              <a:rPr lang="en-US" b="0" i="0" dirty="0">
                <a:solidFill>
                  <a:srgbClr val="D1D5DB"/>
                </a:solidFill>
                <a:effectLst/>
                <a:latin typeface="Söhne"/>
              </a:rPr>
              <a:t>: Each component can be developed and maintained separately, promoting code reusability and easier modification without affecting other parts of the application.</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Scalability and Maintainability</a:t>
            </a:r>
            <a:r>
              <a:rPr lang="en-US" b="0" i="0" dirty="0">
                <a:solidFill>
                  <a:srgbClr val="D1D5DB"/>
                </a:solidFill>
                <a:effectLst/>
                <a:latin typeface="Söhne"/>
              </a:rPr>
              <a:t>: MVC's structure allows for easier scalability as new features can be added without major changes to the existing codebase. Additionally, it enhances maintainability by isolating changes within specific components.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Parallel Development</a:t>
            </a:r>
            <a:r>
              <a:rPr lang="en-US" b="0" i="0" dirty="0">
                <a:solidFill>
                  <a:srgbClr val="D1D5DB"/>
                </a:solidFill>
                <a:effectLst/>
                <a:latin typeface="Söhne"/>
              </a:rPr>
              <a:t>: Different teams or developers can work on different parts (model, view, or controller) simultaneously without interfering with each other's work.</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Testability</a:t>
            </a:r>
            <a:r>
              <a:rPr lang="en-US" b="0" i="0" dirty="0">
                <a:solidFill>
                  <a:srgbClr val="D1D5DB"/>
                </a:solidFill>
                <a:effectLst/>
                <a:latin typeface="Söhne"/>
              </a:rPr>
              <a:t>: Separating concerns allows for easier testing of individual components, facilitating unit testing and ensuring robustness and reliability of the application.</a:t>
            </a:r>
          </a:p>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2</a:t>
            </a:fld>
            <a:endParaRPr lang="LID4096"/>
          </a:p>
        </p:txBody>
      </p:sp>
    </p:spTree>
    <p:extLst>
      <p:ext uri="{BB962C8B-B14F-4D97-AF65-F5344CB8AC3E}">
        <p14:creationId xmlns:p14="http://schemas.microsoft.com/office/powerpoint/2010/main" val="372940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3</a:t>
            </a:fld>
            <a:endParaRPr lang="LID4096"/>
          </a:p>
        </p:txBody>
      </p:sp>
    </p:spTree>
    <p:extLst>
      <p:ext uri="{BB962C8B-B14F-4D97-AF65-F5344CB8AC3E}">
        <p14:creationId xmlns:p14="http://schemas.microsoft.com/office/powerpoint/2010/main" val="386696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4</a:t>
            </a:fld>
            <a:endParaRPr lang="LID4096"/>
          </a:p>
        </p:txBody>
      </p:sp>
    </p:spTree>
    <p:extLst>
      <p:ext uri="{BB962C8B-B14F-4D97-AF65-F5344CB8AC3E}">
        <p14:creationId xmlns:p14="http://schemas.microsoft.com/office/powerpoint/2010/main" val="3008377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5</a:t>
            </a:fld>
            <a:endParaRPr lang="LID4096"/>
          </a:p>
        </p:txBody>
      </p:sp>
    </p:spTree>
    <p:extLst>
      <p:ext uri="{BB962C8B-B14F-4D97-AF65-F5344CB8AC3E}">
        <p14:creationId xmlns:p14="http://schemas.microsoft.com/office/powerpoint/2010/main" val="194697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6</a:t>
            </a:fld>
            <a:endParaRPr lang="LID4096"/>
          </a:p>
        </p:txBody>
      </p:sp>
    </p:spTree>
    <p:extLst>
      <p:ext uri="{BB962C8B-B14F-4D97-AF65-F5344CB8AC3E}">
        <p14:creationId xmlns:p14="http://schemas.microsoft.com/office/powerpoint/2010/main" val="3396261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9</a:t>
            </a:fld>
            <a:endParaRPr lang="LID4096"/>
          </a:p>
        </p:txBody>
      </p:sp>
    </p:spTree>
    <p:extLst>
      <p:ext uri="{BB962C8B-B14F-4D97-AF65-F5344CB8AC3E}">
        <p14:creationId xmlns:p14="http://schemas.microsoft.com/office/powerpoint/2010/main" val="194649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12</a:t>
            </a:fld>
            <a:endParaRPr lang="LID4096"/>
          </a:p>
        </p:txBody>
      </p:sp>
    </p:spTree>
    <p:extLst>
      <p:ext uri="{BB962C8B-B14F-4D97-AF65-F5344CB8AC3E}">
        <p14:creationId xmlns:p14="http://schemas.microsoft.com/office/powerpoint/2010/main" val="378000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C9A488C-09ED-48D9-AA71-2C7789C4EDB4}" type="slidenum">
              <a:rPr lang="LID4096" smtClean="0"/>
              <a:t>13</a:t>
            </a:fld>
            <a:endParaRPr lang="LID4096"/>
          </a:p>
        </p:txBody>
      </p:sp>
    </p:spTree>
    <p:extLst>
      <p:ext uri="{BB962C8B-B14F-4D97-AF65-F5344CB8AC3E}">
        <p14:creationId xmlns:p14="http://schemas.microsoft.com/office/powerpoint/2010/main" val="129255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E368-4822-846A-E23A-B97EACEF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431A2EA2-120D-E913-45DE-660B58F33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AF26953-1AE4-2C93-3362-2CBCE67F1A17}"/>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5" name="Footer Placeholder 4">
            <a:extLst>
              <a:ext uri="{FF2B5EF4-FFF2-40B4-BE49-F238E27FC236}">
                <a16:creationId xmlns:a16="http://schemas.microsoft.com/office/drawing/2014/main" id="{679D19D2-F249-7B21-ECA6-3C99C114F4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FEE1C0D-1BE3-6B35-06DC-2BC5E1FB586C}"/>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4178121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8EEF-11B3-3F43-4B94-E0C3B5EED3DD}"/>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24F4B17-59E0-DC6C-885B-9A46C234C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4296B28-06E2-96BC-A645-2AFDCDBE6CC7}"/>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5" name="Footer Placeholder 4">
            <a:extLst>
              <a:ext uri="{FF2B5EF4-FFF2-40B4-BE49-F238E27FC236}">
                <a16:creationId xmlns:a16="http://schemas.microsoft.com/office/drawing/2014/main" id="{8F78313E-CA8B-57BA-BB82-F78735AFD89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7068E3A-DF63-CB3D-8B47-649935D91166}"/>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18447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C9F34-D20D-D50A-F662-7D76F546E4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DB90FA83-A920-2F98-7404-FA7A0039A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22E7E09-491E-FCF1-A81D-0E3D6E470795}"/>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5" name="Footer Placeholder 4">
            <a:extLst>
              <a:ext uri="{FF2B5EF4-FFF2-40B4-BE49-F238E27FC236}">
                <a16:creationId xmlns:a16="http://schemas.microsoft.com/office/drawing/2014/main" id="{AA2C1A29-06E4-6C18-B37B-6F042A15FE2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45B4B29-70BA-5690-1EC9-3E586514984D}"/>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4290967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A9CD-691B-1147-2169-D610B3A0B82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B221975-F139-0310-7A61-097C181C3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E853E6-5339-72AF-B10F-812BB9C686CC}"/>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5" name="Footer Placeholder 4">
            <a:extLst>
              <a:ext uri="{FF2B5EF4-FFF2-40B4-BE49-F238E27FC236}">
                <a16:creationId xmlns:a16="http://schemas.microsoft.com/office/drawing/2014/main" id="{6E40B3DF-D796-A335-4AE4-5C4B2EAE0B8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628A6BE-9387-601C-7B2D-31B36A6B2768}"/>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63396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295D-08B2-AEE1-1F23-A334A6A17A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369E219-8F0C-521B-896A-089FCCEC5C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7C3A30-8DEC-D9F5-53EE-1864BDAEFE45}"/>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5" name="Footer Placeholder 4">
            <a:extLst>
              <a:ext uri="{FF2B5EF4-FFF2-40B4-BE49-F238E27FC236}">
                <a16:creationId xmlns:a16="http://schemas.microsoft.com/office/drawing/2014/main" id="{BB5913BC-25B7-A01E-76E5-91329B50824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DE486AE9-4E24-23E8-5D70-0F0518D4DF1E}"/>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21491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92B1-F6B6-8CED-BA4C-5E4968882C1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D7042F6-54DF-54E3-9613-FFD093FD71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319F093-B722-03C9-4162-B846ADD799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4C3F5B3-2833-D4F7-E79B-9C330E6DFC3B}"/>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6" name="Footer Placeholder 5">
            <a:extLst>
              <a:ext uri="{FF2B5EF4-FFF2-40B4-BE49-F238E27FC236}">
                <a16:creationId xmlns:a16="http://schemas.microsoft.com/office/drawing/2014/main" id="{3C12F0A8-BCF0-6DC9-EF48-AD6746EB510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E812B24-9524-DBB5-C0A9-306E438C60AB}"/>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54183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D7819-D6DD-0C75-CC79-4CA0AE9CB841}"/>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BE8A078D-D83D-0913-9F58-DBCAAC1FF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40A753-2291-884D-0EB4-7FBA256D6C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3D48C907-1662-47DA-1A86-F18C2723BC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E9AC2-148C-1C45-9B8B-9BFB4FC2F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D44C7559-10FC-12F8-BA8E-7704C8DDE9E5}"/>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8" name="Footer Placeholder 7">
            <a:extLst>
              <a:ext uri="{FF2B5EF4-FFF2-40B4-BE49-F238E27FC236}">
                <a16:creationId xmlns:a16="http://schemas.microsoft.com/office/drawing/2014/main" id="{4A10731F-161C-CC30-A9E1-E0E1A6B1BDFC}"/>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66237F65-6785-ABCB-F0E6-66C83877A3F8}"/>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21612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1E1C-5C28-45FE-F79B-0AA18F2BE67F}"/>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FD236BB4-644D-AC3F-F8CE-7B43A823D1AB}"/>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4" name="Footer Placeholder 3">
            <a:extLst>
              <a:ext uri="{FF2B5EF4-FFF2-40B4-BE49-F238E27FC236}">
                <a16:creationId xmlns:a16="http://schemas.microsoft.com/office/drawing/2014/main" id="{E5C9B3F2-7E78-D99F-C6E3-B1C4190EE3A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5615C41-1B95-E014-4114-A68738A5486E}"/>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261132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4D5BDF-3281-86EA-E3C8-FCCB9AA46F8E}"/>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3" name="Footer Placeholder 2">
            <a:extLst>
              <a:ext uri="{FF2B5EF4-FFF2-40B4-BE49-F238E27FC236}">
                <a16:creationId xmlns:a16="http://schemas.microsoft.com/office/drawing/2014/main" id="{8A1716E7-D2ED-9128-7C54-3F5E83666ED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659DD16-949B-7BD8-D81A-0AC8A61134C5}"/>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233934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C240-187D-C342-F637-209B4DA96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F285D142-2F2A-2A60-BDD6-A52081F75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4AA4EB35-69AB-ECDF-AC60-1D316673A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088FE5-206F-04BC-D4E4-CDDDCB1B18ED}"/>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6" name="Footer Placeholder 5">
            <a:extLst>
              <a:ext uri="{FF2B5EF4-FFF2-40B4-BE49-F238E27FC236}">
                <a16:creationId xmlns:a16="http://schemas.microsoft.com/office/drawing/2014/main" id="{B077C4B3-1332-59EE-1EE3-35BBB711D65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B4E652D-C317-911A-D6CE-D53B7E3D80FB}"/>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310815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0687-98AC-631A-81D3-B1AB1B75BE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D8788EF1-BACA-AEB2-3CD5-B54DB56AD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E776DDA6-702D-9BFE-C2FB-42D5DF236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802BE3-FA4C-484C-924D-E32FFE817955}"/>
              </a:ext>
            </a:extLst>
          </p:cNvPr>
          <p:cNvSpPr>
            <a:spLocks noGrp="1"/>
          </p:cNvSpPr>
          <p:nvPr>
            <p:ph type="dt" sz="half" idx="10"/>
          </p:nvPr>
        </p:nvSpPr>
        <p:spPr/>
        <p:txBody>
          <a:bodyPr/>
          <a:lstStyle/>
          <a:p>
            <a:fld id="{5ED985E2-04AA-407A-A0C4-B76158D901D8}" type="datetimeFigureOut">
              <a:rPr lang="LID4096" smtClean="0"/>
              <a:t>12/19/2023</a:t>
            </a:fld>
            <a:endParaRPr lang="LID4096"/>
          </a:p>
        </p:txBody>
      </p:sp>
      <p:sp>
        <p:nvSpPr>
          <p:cNvPr id="6" name="Footer Placeholder 5">
            <a:extLst>
              <a:ext uri="{FF2B5EF4-FFF2-40B4-BE49-F238E27FC236}">
                <a16:creationId xmlns:a16="http://schemas.microsoft.com/office/drawing/2014/main" id="{7F338C31-8F78-921C-003B-E2FE7DAF174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378CE06-7F70-F675-4060-F55FE4FCAEA5}"/>
              </a:ext>
            </a:extLst>
          </p:cNvPr>
          <p:cNvSpPr>
            <a:spLocks noGrp="1"/>
          </p:cNvSpPr>
          <p:nvPr>
            <p:ph type="sldNum" sz="quarter" idx="12"/>
          </p:nvPr>
        </p:nvSpPr>
        <p:spPr/>
        <p:txBody>
          <a:bodyPr/>
          <a:lstStyle/>
          <a:p>
            <a:fld id="{54F2F6DF-4F3F-4C23-9B0F-95D67D102490}" type="slidenum">
              <a:rPr lang="LID4096" smtClean="0"/>
              <a:t>‹#›</a:t>
            </a:fld>
            <a:endParaRPr lang="LID4096"/>
          </a:p>
        </p:txBody>
      </p:sp>
    </p:spTree>
    <p:extLst>
      <p:ext uri="{BB962C8B-B14F-4D97-AF65-F5344CB8AC3E}">
        <p14:creationId xmlns:p14="http://schemas.microsoft.com/office/powerpoint/2010/main" val="1363890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AB5AA-F713-72C5-9F2C-EFF6C881A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8145EFD-2495-FBE2-5AA8-E32102459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353D692-FB08-9841-8DD1-C889373608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985E2-04AA-407A-A0C4-B76158D901D8}" type="datetimeFigureOut">
              <a:rPr lang="LID4096" smtClean="0"/>
              <a:t>12/19/2023</a:t>
            </a:fld>
            <a:endParaRPr lang="LID4096"/>
          </a:p>
        </p:txBody>
      </p:sp>
      <p:sp>
        <p:nvSpPr>
          <p:cNvPr id="5" name="Footer Placeholder 4">
            <a:extLst>
              <a:ext uri="{FF2B5EF4-FFF2-40B4-BE49-F238E27FC236}">
                <a16:creationId xmlns:a16="http://schemas.microsoft.com/office/drawing/2014/main" id="{6D68D632-2C1D-286A-7E20-3216360735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1BB2A889-07F4-EC36-61C6-FC337B898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2F6DF-4F3F-4C23-9B0F-95D67D102490}" type="slidenum">
              <a:rPr lang="LID4096" smtClean="0"/>
              <a:t>‹#›</a:t>
            </a:fld>
            <a:endParaRPr lang="LID4096"/>
          </a:p>
        </p:txBody>
      </p:sp>
    </p:spTree>
    <p:extLst>
      <p:ext uri="{BB962C8B-B14F-4D97-AF65-F5344CB8AC3E}">
        <p14:creationId xmlns:p14="http://schemas.microsoft.com/office/powerpoint/2010/main" val="233698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Machine Parts">
            <a:extLst>
              <a:ext uri="{FF2B5EF4-FFF2-40B4-BE49-F238E27FC236}">
                <a16:creationId xmlns:a16="http://schemas.microsoft.com/office/drawing/2014/main" id="{9F618B4C-EC77-156D-8C57-1D660735F0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33B38-90B2-3142-E949-94261C4F2F5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chemeClr val="bg1">
                    <a:lumMod val="95000"/>
                  </a:schemeClr>
                </a:solidFill>
              </a:rPr>
              <a:t>Architectural Design Pattern:</a:t>
            </a:r>
            <a:br>
              <a:rPr lang="en-US" sz="5200" b="1" dirty="0">
                <a:solidFill>
                  <a:schemeClr val="bg1">
                    <a:lumMod val="95000"/>
                  </a:schemeClr>
                </a:solidFill>
              </a:rPr>
            </a:br>
            <a:r>
              <a:rPr lang="en-US" sz="5200" b="1" dirty="0">
                <a:solidFill>
                  <a:schemeClr val="bg1">
                    <a:lumMod val="95000"/>
                  </a:schemeClr>
                </a:solidFill>
              </a:rPr>
              <a:t>Model-View-Controller</a:t>
            </a:r>
            <a:endParaRPr lang="LID4096" sz="5200" b="1" dirty="0">
              <a:solidFill>
                <a:schemeClr val="bg1">
                  <a:lumMod val="95000"/>
                </a:schemeClr>
              </a:solidFill>
            </a:endParaRPr>
          </a:p>
        </p:txBody>
      </p:sp>
      <p:sp>
        <p:nvSpPr>
          <p:cNvPr id="3" name="Subtitle 2">
            <a:extLst>
              <a:ext uri="{FF2B5EF4-FFF2-40B4-BE49-F238E27FC236}">
                <a16:creationId xmlns:a16="http://schemas.microsoft.com/office/drawing/2014/main" id="{8B0B6E55-0F07-7520-ED2D-F96C8C35F00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b="1" dirty="0">
                <a:solidFill>
                  <a:srgbClr val="FFFFFF"/>
                </a:solidFill>
              </a:rPr>
              <a:t>Muhammad Talah Khan FA20-BSE-042</a:t>
            </a:r>
          </a:p>
          <a:p>
            <a:r>
              <a:rPr lang="en-US" b="1" dirty="0">
                <a:solidFill>
                  <a:srgbClr val="FFFFFF"/>
                </a:solidFill>
              </a:rPr>
              <a:t>Fahad Farman FA20-BSE-044</a:t>
            </a:r>
            <a:endParaRPr lang="LID4096" b="1" dirty="0">
              <a:solidFill>
                <a:srgbClr val="FFFFFF"/>
              </a:solidFill>
            </a:endParaRPr>
          </a:p>
        </p:txBody>
      </p:sp>
    </p:spTree>
    <p:extLst>
      <p:ext uri="{BB962C8B-B14F-4D97-AF65-F5344CB8AC3E}">
        <p14:creationId xmlns:p14="http://schemas.microsoft.com/office/powerpoint/2010/main" val="35146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RealWorld3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let's consider a scenario of an inventory management system. In this case, the Model will be an inventory system that notifies various departments or sections whenever the stock of a particular item changes.</a:t>
            </a:r>
            <a:endParaRPr lang="LID4096" dirty="0"/>
          </a:p>
        </p:txBody>
      </p:sp>
    </p:spTree>
    <p:extLst>
      <p:ext uri="{BB962C8B-B14F-4D97-AF65-F5344CB8AC3E}">
        <p14:creationId xmlns:p14="http://schemas.microsoft.com/office/powerpoint/2010/main" val="255350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RealWorld4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MVC pattern with the Factory Method pattern in the context of a car dealership application. The MVC pattern will manage the user interface and interactions, while the Factory Method pattern will handle the creation of different car models.</a:t>
            </a:r>
            <a:endParaRPr lang="LID4096" dirty="0"/>
          </a:p>
        </p:txBody>
      </p:sp>
    </p:spTree>
    <p:extLst>
      <p:ext uri="{BB962C8B-B14F-4D97-AF65-F5344CB8AC3E}">
        <p14:creationId xmlns:p14="http://schemas.microsoft.com/office/powerpoint/2010/main" val="346999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RealWorld5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a:bodyPr>
          <a:lstStyle/>
          <a:p>
            <a:r>
              <a:rPr lang="en-US" dirty="0"/>
              <a:t>combining the MVC pattern with the Strategy pattern in the context of an e-commerce application. The MVC pattern will manage the user interface, and the Strategy pattern will facilitate different payment methods.</a:t>
            </a:r>
            <a:endParaRPr lang="LID4096" dirty="0"/>
          </a:p>
        </p:txBody>
      </p:sp>
    </p:spTree>
    <p:extLst>
      <p:ext uri="{BB962C8B-B14F-4D97-AF65-F5344CB8AC3E}">
        <p14:creationId xmlns:p14="http://schemas.microsoft.com/office/powerpoint/2010/main" val="628122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dirty="0"/>
              <a:t>RealWorld6 Example Implementation</a:t>
            </a:r>
            <a:br>
              <a:rPr lang="en-US" b="1" dirty="0"/>
            </a:br>
            <a:endParaRPr lang="LID4096" b="1" dirty="0"/>
          </a:p>
        </p:txBody>
      </p:sp>
      <p:pic>
        <p:nvPicPr>
          <p:cNvPr id="8" name="Content Placeholder 7">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5565058" y="1006882"/>
            <a:ext cx="641063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484239" y="1324180"/>
            <a:ext cx="5080819" cy="4025493"/>
          </a:xfrm>
        </p:spPr>
        <p:txBody>
          <a:bodyPr>
            <a:normAutofit fontScale="92500"/>
          </a:bodyPr>
          <a:lstStyle/>
          <a:p>
            <a:r>
              <a:rPr lang="en-US" dirty="0"/>
              <a:t>combining the MVC pattern with the Observer pattern and the Singleton pattern in the context of a messaging application. The MVC pattern will handle the user interface, the Observer pattern will manage the notifications for new messages, and the Singleton pattern will ensure a single instance of the messaging system.</a:t>
            </a:r>
            <a:endParaRPr lang="LID4096" dirty="0"/>
          </a:p>
        </p:txBody>
      </p:sp>
    </p:spTree>
    <p:extLst>
      <p:ext uri="{BB962C8B-B14F-4D97-AF65-F5344CB8AC3E}">
        <p14:creationId xmlns:p14="http://schemas.microsoft.com/office/powerpoint/2010/main" val="24913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Graphic 6" descr="Head with Gears">
            <a:extLst>
              <a:ext uri="{FF2B5EF4-FFF2-40B4-BE49-F238E27FC236}">
                <a16:creationId xmlns:a16="http://schemas.microsoft.com/office/drawing/2014/main" id="{A269516F-9BD8-D71B-BAD8-77EB3B6A9022}"/>
              </a:ext>
            </a:extLst>
          </p:cNvPr>
          <p:cNvPicPr>
            <a:picLocks noChangeAspect="1"/>
          </p:cNvPicPr>
          <p:nvPr/>
        </p:nvPicPr>
        <p:blipFill>
          <a:blip r:embed="rId3">
            <a:duotone>
              <a:prstClr val="black"/>
              <a:schemeClr val="bg1">
                <a:tint val="45000"/>
                <a:satMod val="400000"/>
              </a:schemeClr>
            </a:duotone>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1386" y="29548"/>
            <a:ext cx="6013845" cy="6013845"/>
          </a:xfrm>
          <a:prstGeom prst="rect">
            <a:avLst/>
          </a:prstGeom>
        </p:spPr>
      </p:pic>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2618173" y="630936"/>
            <a:ext cx="7315200" cy="883231"/>
          </a:xfrm>
          <a:noFill/>
        </p:spPr>
        <p:txBody>
          <a:bodyPr anchor="b">
            <a:normAutofit/>
          </a:bodyPr>
          <a:lstStyle/>
          <a:p>
            <a:r>
              <a:rPr lang="en-GB" sz="4800" b="0" i="1" dirty="0">
                <a:solidFill>
                  <a:schemeClr val="bg1"/>
                </a:solidFill>
                <a:effectLst/>
                <a:latin typeface="Arial" panose="020B0604020202020204" pitchFamily="34" charset="0"/>
              </a:rPr>
              <a:t>Intent</a:t>
            </a:r>
            <a:endParaRPr lang="LID4096" sz="4800" b="1" dirty="0">
              <a:solidFill>
                <a:schemeClr val="bg1"/>
              </a:solidFill>
            </a:endParaRPr>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939937" y="1966453"/>
            <a:ext cx="9450941" cy="3788256"/>
          </a:xfrm>
          <a:noFill/>
        </p:spPr>
        <p:txBody>
          <a:bodyPr anchor="t">
            <a:normAutofit/>
          </a:bodyPr>
          <a:lstStyle/>
          <a:p>
            <a:pPr algn="l"/>
            <a:r>
              <a:rPr lang="en-US" sz="1800" b="0" i="0" dirty="0">
                <a:solidFill>
                  <a:schemeClr val="bg1"/>
                </a:solidFill>
                <a:effectLst/>
                <a:latin typeface="Arial" panose="020B0604020202020204" pitchFamily="34" charset="0"/>
              </a:rPr>
              <a:t>The intent of this design pattern is to help keep the user interface separate from the rest of the program.</a:t>
            </a:r>
          </a:p>
          <a:p>
            <a:r>
              <a:rPr lang="en-US" sz="1800" b="0" i="0" dirty="0">
                <a:solidFill>
                  <a:schemeClr val="bg1"/>
                </a:solidFill>
                <a:effectLst/>
                <a:latin typeface="Arial" panose="020B0604020202020204" pitchFamily="34" charset="0"/>
              </a:rPr>
              <a:t>or</a:t>
            </a:r>
          </a:p>
          <a:p>
            <a:pPr algn="l"/>
            <a:r>
              <a:rPr lang="en-US" sz="1800" dirty="0">
                <a:solidFill>
                  <a:schemeClr val="bg1"/>
                </a:solidFill>
              </a:rPr>
              <a:t>The primary intent of MVC is to provide a clear separation of concerns within an application, enabling:</a:t>
            </a:r>
          </a:p>
          <a:p>
            <a:pPr algn="l"/>
            <a:r>
              <a:rPr lang="en-GB" sz="1800" b="1" i="0" dirty="0">
                <a:solidFill>
                  <a:srgbClr val="FF0000"/>
                </a:solidFill>
                <a:effectLst/>
                <a:latin typeface="Söhne"/>
              </a:rPr>
              <a:t>Modularity and Reusability</a:t>
            </a:r>
            <a:endParaRPr lang="en-US" sz="1800" b="1" i="0" dirty="0">
              <a:solidFill>
                <a:srgbClr val="FF0000"/>
              </a:solidFill>
              <a:effectLst/>
              <a:latin typeface="Söhne"/>
            </a:endParaRPr>
          </a:p>
          <a:p>
            <a:pPr algn="l"/>
            <a:r>
              <a:rPr lang="en-GB" sz="1800" b="1" i="0" dirty="0">
                <a:solidFill>
                  <a:srgbClr val="FF0000"/>
                </a:solidFill>
                <a:effectLst/>
                <a:latin typeface="Söhne"/>
              </a:rPr>
              <a:t>Scalability and Maintainability</a:t>
            </a:r>
          </a:p>
          <a:p>
            <a:pPr algn="l"/>
            <a:r>
              <a:rPr lang="en-GB" sz="1800" b="1" i="0" dirty="0">
                <a:solidFill>
                  <a:srgbClr val="FF0000"/>
                </a:solidFill>
                <a:effectLst/>
                <a:latin typeface="Söhne"/>
              </a:rPr>
              <a:t>Parallel Development</a:t>
            </a:r>
            <a:endParaRPr lang="en-GB" sz="1800" b="1" dirty="0">
              <a:solidFill>
                <a:srgbClr val="FF0000"/>
              </a:solidFill>
              <a:latin typeface="Söhne"/>
            </a:endParaRPr>
          </a:p>
          <a:p>
            <a:pPr algn="l"/>
            <a:r>
              <a:rPr lang="en-GB" sz="1800" b="1" i="0" dirty="0">
                <a:solidFill>
                  <a:srgbClr val="FF0000"/>
                </a:solidFill>
                <a:effectLst/>
                <a:latin typeface="Söhne"/>
              </a:rPr>
              <a:t>Testability</a:t>
            </a:r>
            <a:endParaRPr lang="LID4096" sz="1800" dirty="0">
              <a:solidFill>
                <a:srgbClr val="FF0000"/>
              </a:solidFill>
            </a:endParaRPr>
          </a:p>
        </p:txBody>
      </p:sp>
    </p:spTree>
    <p:extLst>
      <p:ext uri="{BB962C8B-B14F-4D97-AF65-F5344CB8AC3E}">
        <p14:creationId xmlns:p14="http://schemas.microsoft.com/office/powerpoint/2010/main" val="49901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1122363"/>
            <a:ext cx="9144000" cy="183923"/>
          </a:xfrm>
        </p:spPr>
        <p:txBody>
          <a:bodyPr>
            <a:normAutofit fontScale="90000"/>
          </a:bodyPr>
          <a:lstStyle/>
          <a:p>
            <a:r>
              <a:rPr lang="en-GB" b="0" i="1" dirty="0">
                <a:solidFill>
                  <a:srgbClr val="000000"/>
                </a:solidFill>
                <a:effectLst/>
                <a:latin typeface="Arial" panose="020B0604020202020204" pitchFamily="34" charset="0"/>
              </a:rPr>
              <a:t>Applicability</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3999" y="1547035"/>
            <a:ext cx="9940413" cy="4981584"/>
          </a:xfrm>
        </p:spPr>
        <p:txBody>
          <a:bodyPr>
            <a:normAutofit fontScale="70000" lnSpcReduction="20000"/>
          </a:bodyPr>
          <a:lstStyle/>
          <a:p>
            <a:pPr marL="457200" indent="-457200" algn="l">
              <a:buFont typeface="Arial" panose="020B0604020202020204" pitchFamily="34" charset="0"/>
              <a:buChar char="•"/>
            </a:pPr>
            <a:r>
              <a:rPr lang="en-US" sz="3200" b="1" i="0" dirty="0">
                <a:solidFill>
                  <a:srgbClr val="000000"/>
                </a:solidFill>
                <a:effectLst/>
                <a:latin typeface="Arial" panose="020B0604020202020204" pitchFamily="34" charset="0"/>
              </a:rPr>
              <a:t>Web Development: </a:t>
            </a:r>
            <a:r>
              <a:rPr lang="en-US" sz="3200" b="0" i="0" dirty="0">
                <a:solidFill>
                  <a:srgbClr val="000000"/>
                </a:solidFill>
                <a:effectLst/>
                <a:latin typeface="Arial" panose="020B0604020202020204" pitchFamily="34" charset="0"/>
              </a:rPr>
              <a:t>MVC is extensively used in web applications due to its ability to separate concerns. Frameworks like Ruby on Rails, Django, ASP.NET MVC, and others employ MVC to structure server-side code, manage data, and handle user interactions via web interfaces.</a:t>
            </a:r>
          </a:p>
          <a:p>
            <a:pPr algn="l"/>
            <a:endParaRPr lang="en-US" sz="3200" b="0" i="0" dirty="0">
              <a:solidFill>
                <a:srgbClr val="000000"/>
              </a:solidFill>
              <a:effectLst/>
              <a:latin typeface="Arial" panose="020B0604020202020204" pitchFamily="34" charset="0"/>
            </a:endParaRPr>
          </a:p>
          <a:p>
            <a:pPr marL="457200" indent="-457200" algn="l">
              <a:buFont typeface="Arial" panose="020B0604020202020204" pitchFamily="34" charset="0"/>
              <a:buChar char="•"/>
            </a:pPr>
            <a:r>
              <a:rPr lang="en-US" sz="3200" b="1" dirty="0"/>
              <a:t>Desktop Applications: </a:t>
            </a:r>
            <a:r>
              <a:rPr lang="en-US" sz="3200" dirty="0"/>
              <a:t>MVC can be applied to desktop software development, enabling the separation of the user interface (View) from the application logic (Model) and user input handling (Controller). This separation simplifies maintenance and updates.</a:t>
            </a:r>
          </a:p>
          <a:p>
            <a:pPr algn="l"/>
            <a:endParaRPr lang="en-US" sz="3200" dirty="0"/>
          </a:p>
          <a:p>
            <a:pPr marL="457200" indent="-457200" algn="l">
              <a:buFont typeface="Arial" panose="020B0604020202020204" pitchFamily="34" charset="0"/>
              <a:buChar char="•"/>
            </a:pPr>
            <a:r>
              <a:rPr lang="en-US" sz="3200" b="1" dirty="0"/>
              <a:t>Real-time Applications: </a:t>
            </a:r>
            <a:r>
              <a:rPr lang="en-US" sz="3200" dirty="0"/>
              <a:t>Applications requiring real-time updates or synchronization benefit from MVC's ability to separate data handling and presentation, allowing for efficient updates to the user interface based on changes in the data model.</a:t>
            </a:r>
          </a:p>
          <a:p>
            <a:pPr marL="457200" indent="-457200" algn="l">
              <a:buFont typeface="Arial" panose="020B0604020202020204" pitchFamily="34" charset="0"/>
              <a:buChar char="•"/>
            </a:pPr>
            <a:endParaRPr lang="en-US" sz="3200" dirty="0"/>
          </a:p>
          <a:p>
            <a:pPr marL="457200" indent="-457200" algn="l">
              <a:buFont typeface="Arial" panose="020B0604020202020204" pitchFamily="34" charset="0"/>
              <a:buChar char="•"/>
            </a:pPr>
            <a:r>
              <a:rPr lang="en-US" sz="3200" b="1" dirty="0"/>
              <a:t>API Design: </a:t>
            </a:r>
            <a:r>
              <a:rPr lang="en-US" sz="3200" dirty="0"/>
              <a:t>In designing APIs, MVC concepts can be valuable in structuring endpoints, data models, and controller logic, providing a clear separation </a:t>
            </a:r>
            <a:endParaRPr lang="LID4096" sz="3200" dirty="0"/>
          </a:p>
        </p:txBody>
      </p:sp>
    </p:spTree>
    <p:extLst>
      <p:ext uri="{BB962C8B-B14F-4D97-AF65-F5344CB8AC3E}">
        <p14:creationId xmlns:p14="http://schemas.microsoft.com/office/powerpoint/2010/main" val="37086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1122363"/>
            <a:ext cx="9144000" cy="183923"/>
          </a:xfrm>
        </p:spPr>
        <p:txBody>
          <a:bodyPr>
            <a:normAutofit fontScale="90000"/>
          </a:bodyPr>
          <a:lstStyle/>
          <a:p>
            <a:r>
              <a:rPr lang="en-GB" b="0" i="1">
                <a:solidFill>
                  <a:srgbClr val="000000"/>
                </a:solidFill>
                <a:effectLst/>
                <a:latin typeface="Arial" panose="020B0604020202020204" pitchFamily="34" charset="0"/>
              </a:rPr>
              <a:t>Structure Diagram</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4000" y="1547035"/>
            <a:ext cx="9144000" cy="4283494"/>
          </a:xfrm>
        </p:spPr>
        <p:txBody>
          <a:bodyPr>
            <a:normAutofit/>
          </a:bodyPr>
          <a:lstStyle/>
          <a:p>
            <a:pPr marL="457200" indent="-457200" algn="l">
              <a:buFont typeface="Arial" panose="020B0604020202020204" pitchFamily="34" charset="0"/>
              <a:buChar char="•"/>
            </a:pPr>
            <a:endParaRPr lang="LID4096" sz="3200" dirty="0"/>
          </a:p>
        </p:txBody>
      </p:sp>
      <p:pic>
        <p:nvPicPr>
          <p:cNvPr id="5" name="Picture 4" descr="A diagram of a system&#10;&#10;Description automatically generated">
            <a:extLst>
              <a:ext uri="{FF2B5EF4-FFF2-40B4-BE49-F238E27FC236}">
                <a16:creationId xmlns:a16="http://schemas.microsoft.com/office/drawing/2014/main" id="{6E78A238-9D94-9A82-C527-CB36F084C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685925"/>
            <a:ext cx="5638800" cy="3486150"/>
          </a:xfrm>
          <a:prstGeom prst="rect">
            <a:avLst/>
          </a:prstGeom>
        </p:spPr>
      </p:pic>
    </p:spTree>
    <p:extLst>
      <p:ext uri="{BB962C8B-B14F-4D97-AF65-F5344CB8AC3E}">
        <p14:creationId xmlns:p14="http://schemas.microsoft.com/office/powerpoint/2010/main" val="1405549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1122363"/>
            <a:ext cx="9144000" cy="183923"/>
          </a:xfrm>
        </p:spPr>
        <p:txBody>
          <a:bodyPr>
            <a:normAutofit fontScale="90000"/>
          </a:bodyPr>
          <a:lstStyle/>
          <a:p>
            <a:r>
              <a:rPr lang="en-GB" b="0" i="1" dirty="0">
                <a:solidFill>
                  <a:srgbClr val="000000"/>
                </a:solidFill>
                <a:effectLst/>
                <a:latin typeface="Arial" panose="020B0604020202020204" pitchFamily="34" charset="0"/>
              </a:rPr>
              <a:t>Participants</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4000" y="1547035"/>
            <a:ext cx="9144000" cy="4283494"/>
          </a:xfrm>
        </p:spPr>
        <p:txBody>
          <a:bodyPr>
            <a:normAutofit fontScale="85000" lnSpcReduction="20000"/>
          </a:bodyPr>
          <a:lstStyle/>
          <a:p>
            <a:pPr algn="l"/>
            <a:r>
              <a:rPr lang="en-US" sz="2400" b="1" i="0" dirty="0">
                <a:solidFill>
                  <a:srgbClr val="000000"/>
                </a:solidFill>
                <a:effectLst/>
                <a:latin typeface="Arial" panose="020B0604020202020204" pitchFamily="34" charset="0"/>
              </a:rPr>
              <a:t>Model:</a:t>
            </a:r>
          </a:p>
          <a:p>
            <a:pPr algn="l"/>
            <a:r>
              <a:rPr lang="en-US" sz="2400" b="0" i="0" dirty="0">
                <a:solidFill>
                  <a:srgbClr val="000000"/>
                </a:solidFill>
                <a:effectLst/>
                <a:latin typeface="Arial" panose="020B0604020202020204" pitchFamily="34" charset="0"/>
              </a:rPr>
              <a:t>Represents the application's data and business logic.</a:t>
            </a:r>
          </a:p>
          <a:p>
            <a:pPr algn="l"/>
            <a:r>
              <a:rPr lang="en-US" sz="2400" b="0" i="0" dirty="0">
                <a:solidFill>
                  <a:srgbClr val="000000"/>
                </a:solidFill>
                <a:effectLst/>
                <a:latin typeface="Arial" panose="020B0604020202020204" pitchFamily="34" charset="0"/>
              </a:rPr>
              <a:t>Manages the data and responds to requests for information about its state.</a:t>
            </a:r>
          </a:p>
          <a:p>
            <a:pPr algn="l"/>
            <a:r>
              <a:rPr lang="en-US" sz="2400" b="0" i="0" dirty="0">
                <a:solidFill>
                  <a:srgbClr val="000000"/>
                </a:solidFill>
                <a:effectLst/>
                <a:latin typeface="Arial" panose="020B0604020202020204" pitchFamily="34" charset="0"/>
              </a:rPr>
              <a:t>Notifies the View of any changes in the data.</a:t>
            </a:r>
          </a:p>
          <a:p>
            <a:pPr algn="l"/>
            <a:r>
              <a:rPr lang="en-US" sz="2400" b="1" i="0" dirty="0">
                <a:solidFill>
                  <a:srgbClr val="000000"/>
                </a:solidFill>
                <a:effectLst/>
                <a:latin typeface="Arial" panose="020B0604020202020204" pitchFamily="34" charset="0"/>
              </a:rPr>
              <a:t>View:</a:t>
            </a:r>
          </a:p>
          <a:p>
            <a:pPr algn="l"/>
            <a:r>
              <a:rPr lang="en-US" sz="2400" b="0" i="0" dirty="0">
                <a:solidFill>
                  <a:srgbClr val="000000"/>
                </a:solidFill>
                <a:effectLst/>
                <a:latin typeface="Arial" panose="020B0604020202020204" pitchFamily="34" charset="0"/>
              </a:rPr>
              <a:t>Handles the presentation layer and the user interface.</a:t>
            </a:r>
          </a:p>
          <a:p>
            <a:pPr algn="l"/>
            <a:r>
              <a:rPr lang="en-US" sz="2400" b="0" i="0" dirty="0">
                <a:solidFill>
                  <a:srgbClr val="000000"/>
                </a:solidFill>
                <a:effectLst/>
                <a:latin typeface="Arial" panose="020B0604020202020204" pitchFamily="34" charset="0"/>
              </a:rPr>
              <a:t>Displays the data from the Model to the user in a specific format.</a:t>
            </a:r>
          </a:p>
          <a:p>
            <a:pPr algn="l"/>
            <a:r>
              <a:rPr lang="en-US" sz="2400" b="0" i="0" dirty="0">
                <a:solidFill>
                  <a:srgbClr val="000000"/>
                </a:solidFill>
                <a:effectLst/>
                <a:latin typeface="Arial" panose="020B0604020202020204" pitchFamily="34" charset="0"/>
              </a:rPr>
              <a:t>Receives user input (indirectly through the Controller) for further processing.</a:t>
            </a:r>
          </a:p>
          <a:p>
            <a:pPr algn="l"/>
            <a:r>
              <a:rPr lang="en-US" sz="2400" b="1" i="0" dirty="0">
                <a:solidFill>
                  <a:srgbClr val="000000"/>
                </a:solidFill>
                <a:effectLst/>
                <a:latin typeface="Arial" panose="020B0604020202020204" pitchFamily="34" charset="0"/>
              </a:rPr>
              <a:t>Controller:</a:t>
            </a:r>
          </a:p>
          <a:p>
            <a:pPr algn="l"/>
            <a:r>
              <a:rPr lang="en-US" sz="2400" b="0" i="0" dirty="0">
                <a:solidFill>
                  <a:srgbClr val="000000"/>
                </a:solidFill>
                <a:effectLst/>
                <a:latin typeface="Arial" panose="020B0604020202020204" pitchFamily="34" charset="0"/>
              </a:rPr>
              <a:t>Acts as an intermediary between the Model and the View.</a:t>
            </a:r>
          </a:p>
          <a:p>
            <a:pPr algn="l"/>
            <a:r>
              <a:rPr lang="en-US" sz="2400" b="0" i="0" dirty="0">
                <a:solidFill>
                  <a:srgbClr val="000000"/>
                </a:solidFill>
                <a:effectLst/>
                <a:latin typeface="Arial" panose="020B0604020202020204" pitchFamily="34" charset="0"/>
              </a:rPr>
              <a:t>Receives user inputs directly.</a:t>
            </a:r>
          </a:p>
          <a:p>
            <a:pPr algn="l"/>
            <a:r>
              <a:rPr lang="en-US" sz="2400" b="0" i="0" dirty="0">
                <a:solidFill>
                  <a:srgbClr val="000000"/>
                </a:solidFill>
                <a:effectLst/>
                <a:latin typeface="Arial" panose="020B0604020202020204" pitchFamily="34" charset="0"/>
              </a:rPr>
              <a:t>Manipulates the Model based on user inputs and updates the View accordingly.</a:t>
            </a:r>
            <a:endParaRPr lang="LID4096" sz="3200" dirty="0"/>
          </a:p>
        </p:txBody>
      </p:sp>
    </p:spTree>
    <p:extLst>
      <p:ext uri="{BB962C8B-B14F-4D97-AF65-F5344CB8AC3E}">
        <p14:creationId xmlns:p14="http://schemas.microsoft.com/office/powerpoint/2010/main" val="199444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C7B4-5DE4-624C-4DEA-FF0DE554E88F}"/>
              </a:ext>
            </a:extLst>
          </p:cNvPr>
          <p:cNvSpPr>
            <a:spLocks noGrp="1"/>
          </p:cNvSpPr>
          <p:nvPr>
            <p:ph type="ctrTitle"/>
          </p:nvPr>
        </p:nvSpPr>
        <p:spPr>
          <a:xfrm>
            <a:off x="1524000" y="1122363"/>
            <a:ext cx="9144000" cy="183923"/>
          </a:xfrm>
        </p:spPr>
        <p:txBody>
          <a:bodyPr>
            <a:normAutofit fontScale="90000"/>
          </a:bodyPr>
          <a:lstStyle/>
          <a:p>
            <a:r>
              <a:rPr lang="en-GB" b="0" i="1" dirty="0">
                <a:solidFill>
                  <a:srgbClr val="000000"/>
                </a:solidFill>
                <a:effectLst/>
                <a:latin typeface="Arial" panose="020B0604020202020204" pitchFamily="34" charset="0"/>
              </a:rPr>
              <a:t>Consequences</a:t>
            </a:r>
            <a:endParaRPr lang="LID4096" b="1" dirty="0"/>
          </a:p>
        </p:txBody>
      </p:sp>
      <p:sp>
        <p:nvSpPr>
          <p:cNvPr id="3" name="Subtitle 2">
            <a:extLst>
              <a:ext uri="{FF2B5EF4-FFF2-40B4-BE49-F238E27FC236}">
                <a16:creationId xmlns:a16="http://schemas.microsoft.com/office/drawing/2014/main" id="{B2E095B8-C5E8-0E3A-4A15-DDD9E55EC7D0}"/>
              </a:ext>
            </a:extLst>
          </p:cNvPr>
          <p:cNvSpPr>
            <a:spLocks noGrp="1"/>
          </p:cNvSpPr>
          <p:nvPr>
            <p:ph type="subTitle" idx="1"/>
          </p:nvPr>
        </p:nvSpPr>
        <p:spPr>
          <a:xfrm>
            <a:off x="1523999" y="1547035"/>
            <a:ext cx="9566787" cy="4283494"/>
          </a:xfrm>
        </p:spPr>
        <p:txBody>
          <a:bodyPr>
            <a:normAutofit/>
          </a:bodyPr>
          <a:lstStyle/>
          <a:p>
            <a:pPr algn="l"/>
            <a:r>
              <a:rPr lang="en-US" sz="2400" b="0" i="0" dirty="0">
                <a:solidFill>
                  <a:srgbClr val="000000"/>
                </a:solidFill>
                <a:effectLst/>
                <a:latin typeface="Arial" panose="020B0604020202020204" pitchFamily="34" charset="0"/>
              </a:rPr>
              <a:t>Although it has been very widely used for some time, the MVC does have some shortcomings:</a:t>
            </a:r>
          </a:p>
          <a:p>
            <a:pPr algn="l">
              <a:buFont typeface="Arial" panose="020B0604020202020204" pitchFamily="34" charset="0"/>
              <a:buChar char="•"/>
            </a:pPr>
            <a:r>
              <a:rPr lang="en-US" sz="2400" b="0" i="0" dirty="0">
                <a:solidFill>
                  <a:srgbClr val="000000"/>
                </a:solidFill>
                <a:effectLst/>
                <a:latin typeface="Arial" panose="020B0604020202020204" pitchFamily="34" charset="0"/>
              </a:rPr>
              <a:t>Its emphasis is on data: Instead of asking an object to do something with its data, the View asks for the data and then displays it, which can also contribute to inefficiency.</a:t>
            </a:r>
          </a:p>
          <a:p>
            <a:pPr algn="l">
              <a:buFont typeface="Arial" panose="020B0604020202020204" pitchFamily="34" charset="0"/>
              <a:buChar char="•"/>
            </a:pPr>
            <a:r>
              <a:rPr lang="en-US" sz="2400" b="0" i="0" dirty="0">
                <a:solidFill>
                  <a:srgbClr val="000000"/>
                </a:solidFill>
                <a:effectLst/>
                <a:latin typeface="Arial" panose="020B0604020202020204" pitchFamily="34" charset="0"/>
              </a:rPr>
              <a:t>Tight coupling: Both View and Controller are tightly coupled to the Model's public interface.</a:t>
            </a:r>
          </a:p>
        </p:txBody>
      </p:sp>
    </p:spTree>
    <p:extLst>
      <p:ext uri="{BB962C8B-B14F-4D97-AF65-F5344CB8AC3E}">
        <p14:creationId xmlns:p14="http://schemas.microsoft.com/office/powerpoint/2010/main" val="26830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649C91A9-84E7-4BF0-9026-62F01380D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761802" y="762001"/>
            <a:ext cx="4080362" cy="1708242"/>
          </a:xfrm>
        </p:spPr>
        <p:txBody>
          <a:bodyPr vert="horz" lIns="91440" tIns="45720" rIns="91440" bIns="45720" rtlCol="0" anchor="ctr">
            <a:normAutofit/>
          </a:bodyPr>
          <a:lstStyle/>
          <a:p>
            <a:r>
              <a:rPr lang="en-US" sz="3700" b="1" kern="1200">
                <a:solidFill>
                  <a:schemeClr val="tx1"/>
                </a:solidFill>
                <a:latin typeface="+mj-lt"/>
                <a:ea typeface="+mj-ea"/>
                <a:cs typeface="+mj-cs"/>
              </a:rPr>
              <a:t>Base Example Implementation</a:t>
            </a:r>
            <a:br>
              <a:rPr lang="en-US" sz="3700" b="1" kern="1200">
                <a:solidFill>
                  <a:schemeClr val="tx1"/>
                </a:solidFill>
                <a:latin typeface="+mj-lt"/>
                <a:ea typeface="+mj-ea"/>
                <a:cs typeface="+mj-cs"/>
              </a:rPr>
            </a:br>
            <a:endParaRPr lang="en-US" sz="3700" b="1" kern="1200">
              <a:solidFill>
                <a:schemeClr val="tx1"/>
              </a:solidFill>
              <a:latin typeface="+mj-lt"/>
              <a:ea typeface="+mj-ea"/>
              <a:cs typeface="+mj-cs"/>
            </a:endParaRPr>
          </a:p>
        </p:txBody>
      </p:sp>
      <p:sp>
        <p:nvSpPr>
          <p:cNvPr id="6" name="Content Placeholder 5">
            <a:extLst>
              <a:ext uri="{FF2B5EF4-FFF2-40B4-BE49-F238E27FC236}">
                <a16:creationId xmlns:a16="http://schemas.microsoft.com/office/drawing/2014/main" id="{B69DCF2C-912E-0E2D-E72C-1959BC40EB96}"/>
              </a:ext>
            </a:extLst>
          </p:cNvPr>
          <p:cNvSpPr>
            <a:spLocks noGrp="1"/>
          </p:cNvSpPr>
          <p:nvPr>
            <p:ph sz="half" idx="2"/>
          </p:nvPr>
        </p:nvSpPr>
        <p:spPr>
          <a:xfrm>
            <a:off x="761803" y="2470244"/>
            <a:ext cx="4080361" cy="3769834"/>
          </a:xfrm>
        </p:spPr>
        <p:txBody>
          <a:bodyPr vert="horz" lIns="91440" tIns="45720" rIns="91440" bIns="45720" rtlCol="0" anchor="ctr">
            <a:normAutofit/>
          </a:bodyPr>
          <a:lstStyle/>
          <a:p>
            <a:r>
              <a:rPr lang="en-US" sz="1700"/>
              <a:t>We are going to create a Student object acting as a model.</a:t>
            </a:r>
          </a:p>
          <a:p>
            <a:r>
              <a:rPr lang="en-US" sz="1700"/>
              <a:t>StudentView will be a view class which can print student details on console.</a:t>
            </a:r>
          </a:p>
          <a:p>
            <a:r>
              <a:rPr lang="en-US" sz="1700"/>
              <a:t> StudentController is the controller class responsible to store data in Student object and update view StudentView accordingly.</a:t>
            </a:r>
          </a:p>
          <a:p>
            <a:endParaRPr lang="en-US" sz="1700"/>
          </a:p>
          <a:p>
            <a:r>
              <a:rPr lang="en-US" sz="1700"/>
              <a:t>MVCPatternDemo, our demo class, will use StudentController to demonstrate use of MVC pattern.</a:t>
            </a:r>
          </a:p>
          <a:p>
            <a:endParaRPr lang="en-US" sz="1700"/>
          </a:p>
        </p:txBody>
      </p:sp>
      <p:sp>
        <p:nvSpPr>
          <p:cNvPr id="16" name="Rectangle 15">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tudent&#10;&#10;Description automatically generated">
            <a:extLst>
              <a:ext uri="{FF2B5EF4-FFF2-40B4-BE49-F238E27FC236}">
                <a16:creationId xmlns:a16="http://schemas.microsoft.com/office/drawing/2014/main" id="{64031BD1-B676-50F0-95DF-74B6200469A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0" y="1542028"/>
            <a:ext cx="5334197" cy="3773944"/>
          </a:xfrm>
          <a:prstGeom prst="rect">
            <a:avLst/>
          </a:prstGeom>
        </p:spPr>
      </p:pic>
    </p:spTree>
    <p:extLst>
      <p:ext uri="{BB962C8B-B14F-4D97-AF65-F5344CB8AC3E}">
        <p14:creationId xmlns:p14="http://schemas.microsoft.com/office/powerpoint/2010/main" val="361083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38200" y="365126"/>
            <a:ext cx="10515600" cy="1122706"/>
          </a:xfrm>
        </p:spPr>
        <p:txBody>
          <a:bodyPr>
            <a:normAutofit fontScale="90000"/>
          </a:bodyPr>
          <a:lstStyle/>
          <a:p>
            <a:r>
              <a:rPr lang="en-US" b="1"/>
              <a:t>RealWorld1 Example Implementation</a:t>
            </a:r>
            <a:br>
              <a:rPr lang="en-US" b="1"/>
            </a:br>
            <a:endParaRPr lang="LID4096" b="1" dirty="0"/>
          </a:p>
        </p:txBody>
      </p:sp>
      <p:pic>
        <p:nvPicPr>
          <p:cNvPr id="8" name="Content Placeholder 7" descr="A screenshot of a computer&#10;&#10;Description automatically generated">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06874" y="1006882"/>
            <a:ext cx="5528042" cy="5603256"/>
          </a:xfrm>
        </p:spPr>
      </p:pic>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838200" y="1825625"/>
            <a:ext cx="4677697" cy="3061007"/>
          </a:xfrm>
        </p:spPr>
        <p:txBody>
          <a:bodyPr>
            <a:normAutofit fontScale="92500"/>
          </a:bodyPr>
          <a:lstStyle/>
          <a:p>
            <a:r>
              <a:rPr lang="en-US"/>
              <a:t>Suppose our application now requires not just one view but multiple views to display student details. We'll implement the Observer pattern to notify all registered views whenever there's a change in the student's data.</a:t>
            </a:r>
            <a:endParaRPr lang="LID4096"/>
          </a:p>
          <a:p>
            <a:endParaRPr lang="LID4096" dirty="0"/>
          </a:p>
        </p:txBody>
      </p:sp>
    </p:spTree>
    <p:extLst>
      <p:ext uri="{BB962C8B-B14F-4D97-AF65-F5344CB8AC3E}">
        <p14:creationId xmlns:p14="http://schemas.microsoft.com/office/powerpoint/2010/main" val="183746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E748-C02E-CBA9-4B23-E648A52A2BD2}"/>
              </a:ext>
            </a:extLst>
          </p:cNvPr>
          <p:cNvSpPr>
            <a:spLocks noGrp="1"/>
          </p:cNvSpPr>
          <p:nvPr>
            <p:ph type="title"/>
          </p:nvPr>
        </p:nvSpPr>
        <p:spPr>
          <a:xfrm>
            <a:off x="876693" y="741391"/>
            <a:ext cx="4597747" cy="1616203"/>
          </a:xfrm>
        </p:spPr>
        <p:txBody>
          <a:bodyPr vert="horz" lIns="91440" tIns="45720" rIns="91440" bIns="45720" rtlCol="0" anchor="b">
            <a:normAutofit/>
          </a:bodyPr>
          <a:lstStyle/>
          <a:p>
            <a:r>
              <a:rPr lang="en-US" sz="3200" b="1" kern="1200">
                <a:solidFill>
                  <a:schemeClr val="tx1"/>
                </a:solidFill>
                <a:latin typeface="+mj-lt"/>
                <a:ea typeface="+mj-ea"/>
                <a:cs typeface="+mj-cs"/>
              </a:rPr>
              <a:t>RealWorld2 Example Implementation</a:t>
            </a:r>
            <a:br>
              <a:rPr lang="en-US" sz="3200" b="1" kern="1200">
                <a:solidFill>
                  <a:schemeClr val="tx1"/>
                </a:solidFill>
                <a:latin typeface="+mj-lt"/>
                <a:ea typeface="+mj-ea"/>
                <a:cs typeface="+mj-cs"/>
              </a:rPr>
            </a:br>
            <a:endParaRPr lang="en-US" sz="3200" b="1" kern="120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3C56B6D3-52BC-FD80-4390-0D4B6F4E97FC}"/>
              </a:ext>
            </a:extLst>
          </p:cNvPr>
          <p:cNvSpPr>
            <a:spLocks noGrp="1"/>
          </p:cNvSpPr>
          <p:nvPr>
            <p:ph sz="half" idx="1"/>
          </p:nvPr>
        </p:nvSpPr>
        <p:spPr>
          <a:xfrm>
            <a:off x="658761" y="1986116"/>
            <a:ext cx="4815678" cy="3995192"/>
          </a:xfrm>
        </p:spPr>
        <p:txBody>
          <a:bodyPr vert="horz" lIns="91440" tIns="45720" rIns="91440" bIns="45720" rtlCol="0" anchor="t">
            <a:normAutofit/>
          </a:bodyPr>
          <a:lstStyle/>
          <a:p>
            <a:r>
              <a:rPr lang="en-US" sz="1800" dirty="0"/>
              <a:t>Consider a scenario where the View needs to constantly update based on changes in the Model. In traditional MVC, the View observes the Model for any updates and refreshes itself accordingly. However, in large-scale applications or situations where multiple Views depend on the same Model, this bidirectional communication can become cumbersome and may lead to performance issues or tight coupling between the components.</a:t>
            </a:r>
          </a:p>
          <a:p>
            <a:endParaRPr lang="en-US" sz="1800" dirty="0"/>
          </a:p>
          <a:p>
            <a:r>
              <a:rPr lang="en-US" sz="1800" dirty="0"/>
              <a:t>To address this problem, you can implement the Observer pattern or use variations like the Publisher-Subscriber pattern.</a:t>
            </a:r>
          </a:p>
        </p:txBody>
      </p:sp>
      <p:pic>
        <p:nvPicPr>
          <p:cNvPr id="8" name="Content Placeholder 7" descr="A screenshot of a diagram&#10;&#10;Description automatically generated">
            <a:extLst>
              <a:ext uri="{FF2B5EF4-FFF2-40B4-BE49-F238E27FC236}">
                <a16:creationId xmlns:a16="http://schemas.microsoft.com/office/drawing/2014/main" id="{47098230-8C2B-B81E-9DE8-388213285B0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p:blipFill>
        <p:spPr>
          <a:xfrm>
            <a:off x="6096001" y="2453975"/>
            <a:ext cx="5319062" cy="1874968"/>
          </a:xfrm>
          <a:prstGeom prst="rect">
            <a:avLst/>
          </a:prstGeom>
        </p:spPr>
      </p:pic>
      <p:grpSp>
        <p:nvGrpSpPr>
          <p:cNvPr id="17" name="Group 16">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9682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901</Words>
  <Application>Microsoft Office PowerPoint</Application>
  <PresentationFormat>Widescreen</PresentationFormat>
  <Paragraphs>72</Paragraphs>
  <Slides>13</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Söhne</vt:lpstr>
      <vt:lpstr>Office Theme</vt:lpstr>
      <vt:lpstr>Architectural Design Pattern: Model-View-Controller</vt:lpstr>
      <vt:lpstr>Intent</vt:lpstr>
      <vt:lpstr>Applicability</vt:lpstr>
      <vt:lpstr>Structure Diagram</vt:lpstr>
      <vt:lpstr>Participants</vt:lpstr>
      <vt:lpstr>Consequences</vt:lpstr>
      <vt:lpstr>Base Example Implementation </vt:lpstr>
      <vt:lpstr>RealWorld1 Example Implementation </vt:lpstr>
      <vt:lpstr>RealWorld2 Example Implementation </vt:lpstr>
      <vt:lpstr>RealWorld3 Example Implementation </vt:lpstr>
      <vt:lpstr>RealWorld4 Example Implementation </vt:lpstr>
      <vt:lpstr>RealWorld5 Example Implementation </vt:lpstr>
      <vt:lpstr>RealWorld6 Example 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Architectural Design Pattern: Model-View-Controller</dc:title>
  <dc:creator>Muhammad talah khan</dc:creator>
  <cp:lastModifiedBy>Muhammad talah khan</cp:lastModifiedBy>
  <cp:revision>25</cp:revision>
  <dcterms:created xsi:type="dcterms:W3CDTF">2023-12-19T16:51:20Z</dcterms:created>
  <dcterms:modified xsi:type="dcterms:W3CDTF">2023-12-20T11:01:29Z</dcterms:modified>
</cp:coreProperties>
</file>